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271" r:id="rId3"/>
    <p:sldId id="264" r:id="rId4"/>
    <p:sldId id="274" r:id="rId5"/>
    <p:sldId id="266" r:id="rId6"/>
    <p:sldId id="276" r:id="rId7"/>
    <p:sldId id="265" r:id="rId8"/>
    <p:sldId id="267" r:id="rId9"/>
    <p:sldId id="277" r:id="rId10"/>
    <p:sldId id="280" r:id="rId11"/>
    <p:sldId id="281" r:id="rId12"/>
    <p:sldId id="268" r:id="rId13"/>
    <p:sldId id="282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sz="2800" dirty="0" smtClean="0"/>
              <a:t>4. Види </a:t>
            </a:r>
            <a:r>
              <a:rPr lang="uk-UA" sz="2800" dirty="0"/>
              <a:t>основних </a:t>
            </a:r>
            <a:r>
              <a:rPr lang="uk-UA" sz="2800" dirty="0" smtClean="0"/>
              <a:t>покарань за злочини у сфері</a:t>
            </a:r>
            <a:r>
              <a:rPr lang="uk-UA" sz="2800" baseline="0" dirty="0" smtClean="0"/>
              <a:t> господарської діяльності</a:t>
            </a:r>
            <a:endParaRPr lang="uk-UA" sz="2800" dirty="0"/>
          </a:p>
        </c:rich>
      </c:tx>
      <c:layout>
        <c:manualLayout>
          <c:xMode val="edge"/>
          <c:yMode val="edge"/>
          <c:x val="2.7000435634292434E-2"/>
          <c:y val="2.7730218887961219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Види основних покарань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Позбавлення волі</c:v>
                </c:pt>
                <c:pt idx="1">
                  <c:v>Штраф</c:v>
                </c:pt>
                <c:pt idx="2">
                  <c:v>Арешт</c:v>
                </c:pt>
                <c:pt idx="3">
                  <c:v>Обмеження волі</c:v>
                </c:pt>
                <c:pt idx="4">
                  <c:v>Виправні роботи</c:v>
                </c:pt>
                <c:pt idx="5">
                  <c:v>Громадські роботи </c:v>
                </c:pt>
                <c:pt idx="6">
                  <c:v>Позбавлення права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</c:v>
                </c:pt>
                <c:pt idx="1">
                  <c:v>53</c:v>
                </c:pt>
                <c:pt idx="2">
                  <c:v>1</c:v>
                </c:pt>
                <c:pt idx="3">
                  <c:v>6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8096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591344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113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9737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371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8450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1315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1714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8093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6583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7410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2342-0FA6-4C39-8961-572E21F266C2}" type="datetimeFigureOut">
              <a:rPr lang="uk-UA" smtClean="0"/>
              <a:pPr/>
              <a:t>17.10.2016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C032-36F7-43D7-A186-BC9C30965519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3204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4.rada.gov.ua/laws/show/2341-14/print1433937377096035" TargetMode="External"/><Relationship Id="rId2" Type="http://schemas.openxmlformats.org/officeDocument/2006/relationships/hyperlink" Target="http://zakon4.rada.gov.ua/laws/show/198-1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akon4.rada.gov.ua/laws/show/2341-14/print143393737709603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800" dirty="0" smtClean="0"/>
          </a:p>
          <a:p>
            <a:pPr marL="0" indent="0" algn="ctr">
              <a:buNone/>
            </a:pPr>
            <a:r>
              <a:rPr lang="uk-UA" sz="4400" dirty="0" smtClean="0"/>
              <a:t>Модуль </a:t>
            </a:r>
            <a:r>
              <a:rPr lang="uk-UA" sz="4400" dirty="0"/>
              <a:t>3</a:t>
            </a:r>
            <a:br>
              <a:rPr lang="uk-UA" sz="4400" dirty="0"/>
            </a:br>
            <a:r>
              <a:rPr lang="uk-UA" sz="6000" b="1" dirty="0"/>
              <a:t>Особливості призначення покарання у окремих категоріях справ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7291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b="1" dirty="0" smtClean="0"/>
              <a:t>Частина 1 ст. 69 КК</a:t>
            </a:r>
          </a:p>
          <a:p>
            <a:pPr marL="0" indent="0" algn="just">
              <a:buNone/>
            </a:pPr>
            <a:r>
              <a:rPr lang="uk-UA" dirty="0" smtClean="0"/>
              <a:t>За </a:t>
            </a:r>
            <a:r>
              <a:rPr lang="uk-UA" dirty="0"/>
              <a:t>вчинення злочину, за який передбачене основне  покарання  у  виді  штрафу  в  розмірі  понад  три тисячі  неоподатковуваних  мінімумів  доходів  громадян,  суд  з  підстав, передбачених  цією  частиною,  може призначити основне покарання у виді  </a:t>
            </a:r>
            <a:r>
              <a:rPr lang="uk-UA" u="sng" dirty="0"/>
              <a:t>штрафу,  розмір  якого  не  більше  ніж на чверть нижчий</a:t>
            </a:r>
            <a:r>
              <a:rPr lang="uk-UA" dirty="0"/>
              <a:t> від найнижчої  межі,  встановленої  в  санкції статті (санкції частини статті) Особливої частини цього Кодексу.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887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62500" lnSpcReduction="20000"/>
          </a:bodyPr>
          <a:lstStyle/>
          <a:p>
            <a:pPr marL="109728" indent="0" algn="ctr">
              <a:buNone/>
            </a:pPr>
            <a:r>
              <a:rPr lang="uk-UA" sz="4000" b="1" dirty="0" smtClean="0"/>
              <a:t>Зворотна дія в часі Закону від 15 квітня 2008 р.</a:t>
            </a:r>
          </a:p>
          <a:p>
            <a:pPr marL="109728" indent="0">
              <a:buNone/>
            </a:pPr>
            <a:r>
              <a:rPr lang="uk-UA" sz="4000" dirty="0" smtClean="0"/>
              <a:t>Особі</a:t>
            </a:r>
            <a:r>
              <a:rPr lang="uk-UA" sz="4000" dirty="0"/>
              <a:t>, яка вчинила злочин, передбачений частиною третьою статті 212 КК, до набрання Законом № </a:t>
            </a:r>
            <a:r>
              <a:rPr lang="uk-UA" sz="4000" dirty="0" smtClean="0"/>
              <a:t>4025-</a:t>
            </a:r>
            <a:r>
              <a:rPr lang="en-US" sz="4000" dirty="0" smtClean="0"/>
              <a:t>VI</a:t>
            </a:r>
            <a:r>
              <a:rPr lang="uk-UA" sz="4000" dirty="0" smtClean="0"/>
              <a:t> </a:t>
            </a:r>
            <a:r>
              <a:rPr lang="uk-UA" sz="4000" dirty="0"/>
              <a:t>чинності і засуджується після 17 січня 2012 року, може бути призначене основне покарання у виді штрафу, а його розмір має визначатись у межах санкції цієї частини статті в редакції Закону № 4025-VI - від  п'ятнадцяти тисяч до двадцяти п'яти тисяч неоподатковуваних мінімумів доходів громадян. Крім того, у разі несплати штрафу у визначеному судом розмірі він не може бути замінений засудженому на позбавлення волі, оскільки це погіршувало б його становище порівняно з раніше чинним законом (частина третя статті 5 КК, частина друга статті 53 КК в редакції Закону від 15 квітня 2008 року, стаття 12 КК).  </a:t>
            </a:r>
          </a:p>
          <a:p>
            <a:pPr marL="109728" indent="0">
              <a:buNone/>
            </a:pPr>
            <a:r>
              <a:rPr lang="uk-UA" sz="4000" b="1" i="1" dirty="0"/>
              <a:t>(Постанова </a:t>
            </a:r>
            <a:r>
              <a:rPr lang="uk-UA" sz="4000" b="1" i="1" dirty="0" err="1"/>
              <a:t>ВС</a:t>
            </a:r>
            <a:r>
              <a:rPr lang="uk-UA" sz="4000" b="1" i="1" dirty="0"/>
              <a:t> України від 22 травня 2014 р.)</a:t>
            </a:r>
          </a:p>
          <a:p>
            <a:pPr marL="0" indent="0" algn="ctr">
              <a:buNone/>
            </a:pPr>
            <a:endParaRPr lang="uk-UA" sz="40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578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uk-UA" sz="4500" b="1" dirty="0"/>
              <a:t>Призначення покарання за корупційні </a:t>
            </a:r>
            <a:r>
              <a:rPr lang="uk-UA" sz="4500" b="1" dirty="0" smtClean="0"/>
              <a:t>злочини</a:t>
            </a:r>
          </a:p>
          <a:p>
            <a:pPr marL="0" indent="0" algn="ctr">
              <a:buNone/>
            </a:pPr>
            <a:r>
              <a:rPr lang="uk-UA" sz="3800" b="1" dirty="0" smtClean="0"/>
              <a:t>Закон </a:t>
            </a:r>
            <a:r>
              <a:rPr lang="uk-UA" sz="3800" b="1" dirty="0" err="1" smtClean="0"/>
              <a:t>“Про</a:t>
            </a:r>
            <a:r>
              <a:rPr lang="uk-UA" sz="3800" b="1" dirty="0" smtClean="0"/>
              <a:t> </a:t>
            </a:r>
            <a:r>
              <a:rPr lang="uk-UA" sz="3800" b="1" dirty="0"/>
              <a:t>внесення змін до деяких законодавчих актів </a:t>
            </a:r>
            <a:r>
              <a:rPr lang="uk-UA" sz="3800" b="1" dirty="0" smtClean="0"/>
              <a:t>України </a:t>
            </a:r>
            <a:r>
              <a:rPr lang="uk-UA" sz="3800" b="1" dirty="0"/>
              <a:t>щодо забезпечення діяльності Національного антикорупційного бюро України та Національного агентства з питань запобігання </a:t>
            </a:r>
            <a:r>
              <a:rPr lang="uk-UA" sz="3800" b="1" dirty="0" err="1" smtClean="0"/>
              <a:t>корупції”</a:t>
            </a:r>
            <a:r>
              <a:rPr lang="uk-UA" sz="3800" b="1" dirty="0" smtClean="0"/>
              <a:t> від 12.02.15 (набув чинності </a:t>
            </a:r>
            <a:r>
              <a:rPr lang="uk-UA" sz="3600" b="1" u="sng" dirty="0" smtClean="0">
                <a:hlinkClick r:id="rId2"/>
              </a:rPr>
              <a:t>25.04.2015</a:t>
            </a:r>
            <a:r>
              <a:rPr lang="uk-UA" sz="3600" b="1" u="sng" dirty="0" smtClean="0"/>
              <a:t>)</a:t>
            </a:r>
            <a:r>
              <a:rPr lang="uk-UA" sz="3600" dirty="0"/>
              <a:t> </a:t>
            </a:r>
            <a:endParaRPr lang="uk-UA" sz="4000" b="1" dirty="0" smtClean="0"/>
          </a:p>
          <a:p>
            <a:r>
              <a:rPr lang="uk-UA" sz="4000" dirty="0" smtClean="0"/>
              <a:t>Корупційними </a:t>
            </a:r>
            <a:r>
              <a:rPr lang="uk-UA" sz="4000" dirty="0"/>
              <a:t>злочинами відповідно до цього Кодексу вважаються злочини, </a:t>
            </a:r>
            <a:r>
              <a:rPr lang="uk-UA" sz="4000" dirty="0" smtClean="0"/>
              <a:t>передбачені статтями</a:t>
            </a:r>
            <a:endParaRPr lang="uk-UA" sz="4000" dirty="0" smtClean="0"/>
          </a:p>
          <a:p>
            <a:pPr>
              <a:buNone/>
            </a:pPr>
            <a:r>
              <a:rPr lang="uk-UA" sz="4000" dirty="0"/>
              <a:t> </a:t>
            </a:r>
            <a:r>
              <a:rPr lang="uk-UA" sz="4000" dirty="0" smtClean="0"/>
              <a:t>    </a:t>
            </a:r>
            <a:r>
              <a:rPr lang="uk-UA" sz="4000" u="sng" dirty="0" smtClean="0">
                <a:hlinkClick r:id="rId3"/>
              </a:rPr>
              <a:t>191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262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308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312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313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320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357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410</a:t>
            </a:r>
            <a:r>
              <a:rPr lang="uk-UA" sz="4000" dirty="0"/>
              <a:t>, у випадку їх вчинення шляхом зловживання службовим становищем, а також злочини, передбачені статтями </a:t>
            </a:r>
            <a:r>
              <a:rPr lang="uk-UA" sz="4000" u="sng" dirty="0">
                <a:hlinkClick r:id="rId3"/>
              </a:rPr>
              <a:t>210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354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364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364</a:t>
            </a:r>
            <a:r>
              <a:rPr lang="uk-UA" sz="4000" b="1" u="sng" dirty="0">
                <a:hlinkClick r:id="rId3"/>
              </a:rPr>
              <a:t>-</a:t>
            </a:r>
            <a:r>
              <a:rPr lang="uk-UA" sz="4000" b="1" u="sng" baseline="30000" dirty="0">
                <a:hlinkClick r:id="rId3"/>
              </a:rPr>
              <a:t>1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365</a:t>
            </a:r>
            <a:r>
              <a:rPr lang="uk-UA" sz="4000" b="1" u="sng" dirty="0">
                <a:hlinkClick r:id="rId3"/>
              </a:rPr>
              <a:t>-</a:t>
            </a:r>
            <a:r>
              <a:rPr lang="uk-UA" sz="4000" b="1" u="sng" baseline="30000" dirty="0">
                <a:hlinkClick r:id="rId3"/>
              </a:rPr>
              <a:t>2</a:t>
            </a:r>
            <a:r>
              <a:rPr lang="uk-UA" sz="4000" dirty="0"/>
              <a:t>, </a:t>
            </a:r>
            <a:r>
              <a:rPr lang="uk-UA" sz="4000" u="sng" dirty="0">
                <a:hlinkClick r:id="rId3"/>
              </a:rPr>
              <a:t>368-369</a:t>
            </a:r>
            <a:r>
              <a:rPr lang="uk-UA" sz="4000" b="1" u="sng" dirty="0">
                <a:hlinkClick r:id="rId3"/>
              </a:rPr>
              <a:t>-</a:t>
            </a:r>
            <a:r>
              <a:rPr lang="uk-UA" sz="4000" b="1" u="sng" baseline="30000" dirty="0">
                <a:hlinkClick r:id="rId3"/>
              </a:rPr>
              <a:t>2</a:t>
            </a:r>
            <a:r>
              <a:rPr lang="uk-UA" sz="4000" dirty="0"/>
              <a:t> цього </a:t>
            </a:r>
            <a:r>
              <a:rPr lang="uk-UA" sz="4000" dirty="0" smtClean="0"/>
              <a:t>Кодексу</a:t>
            </a:r>
            <a:r>
              <a:rPr lang="uk-UA" sz="4000" dirty="0"/>
              <a:t> </a:t>
            </a:r>
            <a:r>
              <a:rPr lang="uk-UA" sz="4000" dirty="0" smtClean="0"/>
              <a:t>(Примітка до </a:t>
            </a:r>
            <a:r>
              <a:rPr lang="uk-UA" sz="4000" dirty="0"/>
              <a:t>ст. 45 </a:t>
            </a:r>
            <a:r>
              <a:rPr lang="uk-UA" sz="4000" dirty="0" smtClean="0"/>
              <a:t>КК)</a:t>
            </a:r>
            <a:endParaRPr lang="uk-UA" sz="4000" dirty="0"/>
          </a:p>
          <a:p>
            <a:r>
              <a:rPr lang="uk-UA" sz="4000" dirty="0"/>
              <a:t>Заборона застосування </a:t>
            </a:r>
            <a:r>
              <a:rPr lang="uk-UA" sz="4000" dirty="0" smtClean="0"/>
              <a:t>статей </a:t>
            </a:r>
            <a:r>
              <a:rPr lang="uk-UA" sz="4000" dirty="0"/>
              <a:t>69 та 75, 79 КК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5890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4600" b="1" dirty="0"/>
              <a:t>Особливості призначення покарання у вироках на підставі </a:t>
            </a:r>
            <a:r>
              <a:rPr lang="uk-UA" sz="4600" b="1" dirty="0" smtClean="0"/>
              <a:t>угод</a:t>
            </a:r>
            <a:endParaRPr lang="uk-UA" sz="800" b="1" dirty="0" smtClean="0"/>
          </a:p>
          <a:p>
            <a:pPr marL="0" indent="0" algn="ctr">
              <a:buNone/>
            </a:pPr>
            <a:endParaRPr lang="uk-UA" sz="1100" b="1" dirty="0" smtClean="0"/>
          </a:p>
          <a:p>
            <a:pPr algn="just"/>
            <a:r>
              <a:rPr lang="uk-UA" sz="4000" b="1" dirty="0"/>
              <a:t>Ч. 5 ст. 65 КК</a:t>
            </a:r>
            <a:r>
              <a:rPr lang="uk-UA" sz="4000" dirty="0"/>
              <a:t> - У випадку затвердження вироком угоди про примирення або про визнання вини суд призначає покарання, узгоджене сторонами угоди</a:t>
            </a:r>
            <a:r>
              <a:rPr lang="uk-UA" sz="4000" dirty="0" smtClean="0"/>
              <a:t>.</a:t>
            </a:r>
          </a:p>
          <a:p>
            <a:r>
              <a:rPr lang="uk-UA" sz="4000" dirty="0" smtClean="0"/>
              <a:t>Постанова Пленуму Вищого спеціалізованого суду України з розгляду цивільних і кримінальних справ </a:t>
            </a:r>
            <a:r>
              <a:rPr lang="uk-UA" sz="3600" dirty="0"/>
              <a:t>№ </a:t>
            </a:r>
            <a:r>
              <a:rPr lang="uk-UA" sz="3600" dirty="0" smtClean="0"/>
              <a:t>13 від 11.12.2015 </a:t>
            </a:r>
            <a:r>
              <a:rPr lang="uk-UA" sz="4000" dirty="0" smtClean="0"/>
              <a:t>«Про практику </a:t>
            </a:r>
            <a:r>
              <a:rPr lang="uk-UA" sz="4000" smtClean="0"/>
              <a:t>здійснення судами кримінального </a:t>
            </a:r>
            <a:r>
              <a:rPr lang="uk-UA" sz="4000" dirty="0" smtClean="0"/>
              <a:t>провадження </a:t>
            </a:r>
            <a:r>
              <a:rPr lang="uk-UA" sz="4000" dirty="0"/>
              <a:t>на підставі </a:t>
            </a:r>
            <a:r>
              <a:rPr lang="uk-UA" sz="4000" smtClean="0"/>
              <a:t>угод</a:t>
            </a:r>
            <a:r>
              <a:rPr lang="uk-UA" sz="4000" smtClean="0"/>
              <a:t>», п.12</a:t>
            </a:r>
            <a:r>
              <a:rPr lang="uk-UA" sz="4000" smtClean="0"/>
              <a:t>. </a:t>
            </a:r>
            <a:endParaRPr lang="uk-UA" sz="4000" dirty="0"/>
          </a:p>
          <a:p>
            <a:pPr algn="just"/>
            <a:endParaRPr lang="uk-UA" sz="4000" dirty="0" smtClean="0"/>
          </a:p>
          <a:p>
            <a:pPr algn="just"/>
            <a:endParaRPr lang="uk-UA" sz="4000" dirty="0"/>
          </a:p>
          <a:p>
            <a:pPr marL="0" indent="0" algn="just">
              <a:buNone/>
            </a:pPr>
            <a:endParaRPr lang="uk-UA" sz="4000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6862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1628800"/>
            <a:ext cx="8565001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/>
              <a:t>Цілі модулю - вдосконалення знань і умінь щодо: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Призначення покарання неповнолітнім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Гендерні аспекти призначення покарання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Призначення покарання за тяжкі та особливо тяжкі насильницькі злочини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Призначення покарання за злочини у сфері господарської діяльності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Призначення покарання корупційні злочини</a:t>
            </a:r>
          </a:p>
          <a:p>
            <a:pPr marL="457200" indent="-457200" algn="just">
              <a:buAutoNum type="arabicPeriod"/>
            </a:pPr>
            <a:r>
              <a:rPr lang="uk-UA" sz="2400" dirty="0" smtClean="0"/>
              <a:t>Призначення покарання на підставі угод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0442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dirty="0">
                <a:solidFill>
                  <a:schemeClr val="accent2"/>
                </a:solidFill>
              </a:rPr>
              <a:t/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 smtClean="0">
                <a:solidFill>
                  <a:schemeClr val="accent2"/>
                </a:solidFill>
              </a:rPr>
              <a:t>Національна </a:t>
            </a:r>
            <a:r>
              <a:rPr lang="uk-UA" b="1" dirty="0">
                <a:solidFill>
                  <a:schemeClr val="accent2"/>
                </a:solidFill>
              </a:rPr>
              <a:t>школа </a:t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>
                <a:solidFill>
                  <a:schemeClr val="accent2"/>
                </a:solidFill>
              </a:rPr>
              <a:t>суддів </a:t>
            </a:r>
            <a:r>
              <a:rPr lang="uk-UA" b="1" dirty="0" smtClean="0">
                <a:solidFill>
                  <a:schemeClr val="accent2"/>
                </a:solidFill>
              </a:rPr>
              <a:t>України</a:t>
            </a:r>
            <a:r>
              <a:rPr lang="uk-UA" sz="900" b="1" dirty="0">
                <a:solidFill>
                  <a:schemeClr val="accent2"/>
                </a:solidFill>
              </a:rPr>
              <a:t/>
            </a:r>
            <a:br>
              <a:rPr lang="uk-UA" sz="900" b="1" dirty="0">
                <a:solidFill>
                  <a:schemeClr val="accent2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1628800"/>
            <a:ext cx="8565001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dirty="0" smtClean="0"/>
              <a:t>1. Призначення </a:t>
            </a:r>
            <a:r>
              <a:rPr lang="uk-UA" b="1" dirty="0"/>
              <a:t>покарання </a:t>
            </a:r>
            <a:r>
              <a:rPr lang="uk-UA" b="1" dirty="0" smtClean="0"/>
              <a:t>неповнолітнім (Розділ </a:t>
            </a:r>
            <a:r>
              <a:rPr lang="uk-UA" b="1" dirty="0" smtClean="0"/>
              <a:t>Х</a:t>
            </a:r>
            <a:r>
              <a:rPr lang="en-US" b="1" dirty="0" smtClean="0"/>
              <a:t>V</a:t>
            </a:r>
            <a:r>
              <a:rPr lang="uk-UA" b="1" dirty="0" smtClean="0"/>
              <a:t> </a:t>
            </a:r>
            <a:r>
              <a:rPr lang="uk-UA" b="1" dirty="0"/>
              <a:t>Загальної частини КК) </a:t>
            </a:r>
            <a:endParaRPr lang="uk-UA" b="1" dirty="0" smtClean="0"/>
          </a:p>
          <a:p>
            <a:pPr marL="0" indent="0" algn="just">
              <a:buNone/>
            </a:pPr>
            <a:r>
              <a:rPr lang="uk-UA" sz="2500" b="1" dirty="0" smtClean="0"/>
              <a:t>Стаття </a:t>
            </a:r>
            <a:r>
              <a:rPr lang="uk-UA" sz="2500" b="1" dirty="0"/>
              <a:t>103.</a:t>
            </a:r>
            <a:r>
              <a:rPr lang="uk-UA" sz="2500" dirty="0"/>
              <a:t> Призначення покарання</a:t>
            </a:r>
          </a:p>
          <a:p>
            <a:pPr marL="0" indent="0" fontAlgn="base">
              <a:buNone/>
            </a:pPr>
            <a:r>
              <a:rPr lang="uk-UA" sz="2500" dirty="0"/>
              <a:t>1. При призначенні покарання неповнолітньому суд, крім обставин, передбачених у </a:t>
            </a:r>
            <a:r>
              <a:rPr lang="uk-UA" sz="2500" u="sng" dirty="0">
                <a:hlinkClick r:id="rId2"/>
              </a:rPr>
              <a:t>статтях 65-67</a:t>
            </a:r>
            <a:r>
              <a:rPr lang="uk-UA" sz="2500" dirty="0"/>
              <a:t> цього Кодексу, враховує умови його життя та виховання, вплив дорослих, рівень розвитку та інші особливості особи неповнолітнього.</a:t>
            </a:r>
          </a:p>
          <a:p>
            <a:pPr marL="0" indent="0" fontAlgn="base">
              <a:buNone/>
            </a:pPr>
            <a:r>
              <a:rPr lang="uk-UA" sz="2500" dirty="0"/>
              <a:t>2. При призначенні покарання неповнолітньому за сукупністю злочинів або вироків остаточне покарання у виді позбавлення волі не може перевищувати п'ятнадцяти років</a:t>
            </a:r>
            <a:r>
              <a:rPr lang="uk-UA" sz="2500" dirty="0" smtClean="0"/>
              <a:t>.</a:t>
            </a:r>
            <a:r>
              <a:rPr lang="uk-UA" sz="2500" b="1" dirty="0" smtClean="0"/>
              <a:t> 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6960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dirty="0">
                <a:solidFill>
                  <a:schemeClr val="accent2"/>
                </a:solidFill>
              </a:rPr>
              <a:t/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 smtClean="0">
                <a:solidFill>
                  <a:schemeClr val="accent2"/>
                </a:solidFill>
              </a:rPr>
              <a:t>Національна </a:t>
            </a:r>
            <a:r>
              <a:rPr lang="uk-UA" b="1" dirty="0">
                <a:solidFill>
                  <a:schemeClr val="accent2"/>
                </a:solidFill>
              </a:rPr>
              <a:t>школа </a:t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>
                <a:solidFill>
                  <a:schemeClr val="accent2"/>
                </a:solidFill>
              </a:rPr>
              <a:t>суддів </a:t>
            </a:r>
            <a:r>
              <a:rPr lang="uk-UA" b="1" dirty="0" smtClean="0">
                <a:solidFill>
                  <a:schemeClr val="accent2"/>
                </a:solidFill>
              </a:rPr>
              <a:t>України</a:t>
            </a:r>
            <a:r>
              <a:rPr lang="uk-UA" sz="900" b="1" dirty="0">
                <a:solidFill>
                  <a:schemeClr val="accent2"/>
                </a:solidFill>
              </a:rPr>
              <a:t/>
            </a:r>
            <a:br>
              <a:rPr lang="uk-UA" sz="900" b="1" dirty="0">
                <a:solidFill>
                  <a:schemeClr val="accent2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19" y="1628800"/>
            <a:ext cx="8565001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/>
              <a:t>П. 8 </a:t>
            </a:r>
            <a:r>
              <a:rPr lang="uk-UA" dirty="0" smtClean="0"/>
              <a:t>Постанови Пленуму </a:t>
            </a:r>
            <a:r>
              <a:rPr lang="uk-UA" dirty="0" err="1" smtClean="0"/>
              <a:t>ВСУ</a:t>
            </a:r>
            <a:r>
              <a:rPr lang="uk-UA" dirty="0" smtClean="0"/>
              <a:t> від 24.10.2003 р. № 7 з подальшими змінами: </a:t>
            </a:r>
          </a:p>
          <a:p>
            <a:pPr marL="0" indent="0" algn="just">
              <a:buNone/>
            </a:pPr>
            <a:r>
              <a:rPr lang="uk-UA" dirty="0" smtClean="0"/>
              <a:t>«Суд не вправі перейти до більш м’якого виду покарання у випадках, коли санкцією закону, за яким засуджується особа, передбачено лише такі покарання, які з огляду на її вік чи стан не можуть бути до неї застосовані. В таких випадках суд, за наявності до того підстав, … повинен закрити справу і звільнити особу від кримінальної відповідальності або постановити обвинувальний вирок і звільнити засудженого від покарання».</a:t>
            </a:r>
            <a:endParaRPr lang="uk-UA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11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dirty="0">
                <a:solidFill>
                  <a:schemeClr val="accent2"/>
                </a:solidFill>
              </a:rPr>
              <a:t/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 smtClean="0">
                <a:solidFill>
                  <a:schemeClr val="accent2"/>
                </a:solidFill>
              </a:rPr>
              <a:t>Національна </a:t>
            </a:r>
            <a:r>
              <a:rPr lang="uk-UA" b="1" dirty="0">
                <a:solidFill>
                  <a:schemeClr val="accent2"/>
                </a:solidFill>
              </a:rPr>
              <a:t>школа </a:t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>
                <a:solidFill>
                  <a:schemeClr val="accent2"/>
                </a:solidFill>
              </a:rPr>
              <a:t>суддів </a:t>
            </a:r>
            <a:r>
              <a:rPr lang="uk-UA" b="1" dirty="0" smtClean="0">
                <a:solidFill>
                  <a:schemeClr val="accent2"/>
                </a:solidFill>
              </a:rPr>
              <a:t>України</a:t>
            </a:r>
            <a:r>
              <a:rPr lang="uk-UA" sz="900" b="1" dirty="0">
                <a:solidFill>
                  <a:schemeClr val="accent2"/>
                </a:solidFill>
              </a:rPr>
              <a:t/>
            </a:r>
            <a:br>
              <a:rPr lang="uk-UA" sz="900" b="1" dirty="0">
                <a:solidFill>
                  <a:schemeClr val="accent2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3800" b="1" dirty="0" smtClean="0"/>
              <a:t>2. Врахування </a:t>
            </a:r>
            <a:r>
              <a:rPr lang="uk-UA" sz="3800" b="1" dirty="0"/>
              <a:t>гендерних аспектів при призначенні </a:t>
            </a:r>
            <a:r>
              <a:rPr lang="uk-UA" sz="3800" b="1" dirty="0" smtClean="0"/>
              <a:t>покарання</a:t>
            </a:r>
          </a:p>
          <a:p>
            <a:pPr algn="just"/>
            <a:r>
              <a:rPr lang="uk-UA" sz="3300" dirty="0" smtClean="0"/>
              <a:t>Особливості </a:t>
            </a:r>
            <a:r>
              <a:rPr lang="uk-UA" sz="3300" dirty="0"/>
              <a:t>призначення окремих видів </a:t>
            </a:r>
            <a:r>
              <a:rPr lang="uk-UA" sz="3300" dirty="0" smtClean="0"/>
              <a:t>покарань </a:t>
            </a:r>
            <a:r>
              <a:rPr lang="uk-UA" sz="3300" dirty="0"/>
              <a:t>жінкам, які перебувають у стані вагітності, мають дітей певного </a:t>
            </a:r>
            <a:r>
              <a:rPr lang="uk-UA" sz="3300" dirty="0" smtClean="0"/>
              <a:t>віку</a:t>
            </a:r>
            <a:r>
              <a:rPr lang="uk-UA" sz="3300" dirty="0"/>
              <a:t>;</a:t>
            </a:r>
          </a:p>
          <a:p>
            <a:pPr algn="just"/>
            <a:r>
              <a:rPr lang="uk-UA" sz="3300" dirty="0" smtClean="0"/>
              <a:t>Пункт 4 частини 1 ст</a:t>
            </a:r>
            <a:r>
              <a:rPr lang="uk-UA" sz="3300" dirty="0"/>
              <a:t>. </a:t>
            </a:r>
            <a:r>
              <a:rPr lang="uk-UA" sz="3300" dirty="0" smtClean="0"/>
              <a:t>66 КК </a:t>
            </a:r>
            <a:r>
              <a:rPr lang="uk-UA" sz="3300" dirty="0"/>
              <a:t>- вчинення злочину жінкою в стані </a:t>
            </a:r>
            <a:r>
              <a:rPr lang="uk-UA" sz="3300" dirty="0" smtClean="0"/>
              <a:t>вагітності як обставина, яка пом'якшує покарання;</a:t>
            </a:r>
            <a:endParaRPr lang="uk-UA" sz="3300" dirty="0"/>
          </a:p>
          <a:p>
            <a:pPr algn="just"/>
            <a:r>
              <a:rPr lang="uk-UA" sz="3300" dirty="0"/>
              <a:t>Ст. </a:t>
            </a:r>
            <a:r>
              <a:rPr lang="uk-UA" sz="3300" dirty="0" smtClean="0"/>
              <a:t>79 КК</a:t>
            </a:r>
            <a:r>
              <a:rPr lang="uk-UA" dirty="0"/>
              <a:t> </a:t>
            </a:r>
            <a:r>
              <a:rPr lang="en-US" dirty="0" smtClean="0"/>
              <a:t>- </a:t>
            </a:r>
            <a:r>
              <a:rPr lang="uk-UA" dirty="0" smtClean="0"/>
              <a:t>Звільнення </a:t>
            </a:r>
            <a:r>
              <a:rPr lang="uk-UA" dirty="0"/>
              <a:t>від відбування покарання з випробуванням вагітних жінок і жінок, які мають дітей віком до семи </a:t>
            </a:r>
            <a:r>
              <a:rPr lang="uk-UA" dirty="0" smtClean="0"/>
              <a:t>років.</a:t>
            </a:r>
            <a:endParaRPr lang="uk-U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9025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71277"/>
          </a:xfrm>
        </p:spPr>
        <p:txBody>
          <a:bodyPr>
            <a:normAutofit fontScale="90000"/>
          </a:bodyPr>
          <a:lstStyle/>
          <a:p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100" b="1" dirty="0">
                <a:solidFill>
                  <a:schemeClr val="accent2"/>
                </a:solidFill>
              </a:rPr>
              <a:t>Національна школа </a:t>
            </a:r>
            <a:br>
              <a:rPr lang="uk-UA" sz="3100" b="1" dirty="0">
                <a:solidFill>
                  <a:schemeClr val="accent2"/>
                </a:solidFill>
              </a:rPr>
            </a:br>
            <a:r>
              <a:rPr lang="uk-UA" sz="3100" b="1" dirty="0">
                <a:solidFill>
                  <a:schemeClr val="accent2"/>
                </a:solidFill>
              </a:rPr>
              <a:t>суддів України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100" b="1" i="1" dirty="0" smtClean="0"/>
              <a:t>Незастосування покарання до окремих категорій жінок</a:t>
            </a:r>
            <a:endParaRPr lang="uk-UA" sz="3100" b="1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81814501"/>
              </p:ext>
            </p:extLst>
          </p:nvPr>
        </p:nvGraphicFramePr>
        <p:xfrm>
          <a:off x="395536" y="2398188"/>
          <a:ext cx="8229600" cy="42198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296144"/>
                <a:gridCol w="1152128"/>
                <a:gridCol w="936104"/>
                <a:gridCol w="1440160"/>
                <a:gridCol w="1306488"/>
              </a:tblGrid>
              <a:tr h="345076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Категорія жінок</a:t>
                      </a:r>
                      <a:endParaRPr lang="uk-UA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Види покарань</a:t>
                      </a:r>
                      <a:endParaRPr lang="uk-UA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8671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Громадські роботи</a:t>
                      </a:r>
                      <a:endParaRPr lang="uk-UA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Виправні роботи</a:t>
                      </a:r>
                      <a:endParaRPr lang="uk-UA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Арешт </a:t>
                      </a:r>
                      <a:endParaRPr lang="uk-UA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Обмеження </a:t>
                      </a:r>
                      <a:r>
                        <a:rPr lang="uk-UA" sz="1600" dirty="0" smtClean="0"/>
                        <a:t>волі</a:t>
                      </a:r>
                      <a:endParaRPr lang="uk-UA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Довічне </a:t>
                      </a:r>
                      <a:r>
                        <a:rPr lang="uk-UA" sz="1600" dirty="0" smtClean="0"/>
                        <a:t>позбавлення </a:t>
                      </a:r>
                      <a:r>
                        <a:rPr lang="uk-UA" sz="1600" dirty="0" smtClean="0"/>
                        <a:t>волі</a:t>
                      </a:r>
                      <a:endParaRPr lang="uk-UA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5409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У</a:t>
                      </a:r>
                      <a:r>
                        <a:rPr lang="uk-UA" sz="1600" baseline="0" dirty="0" smtClean="0"/>
                        <a:t> стані вагітності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24109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Жінки, які перебувають у відпустці по догляду за дитиною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023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Жінки, які мають дітей віком до 7 років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671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 smtClean="0"/>
                        <a:t>Жінки, які мають дітей віком до 14 років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+</a:t>
                      </a:r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6295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 dirty="0">
                <a:solidFill>
                  <a:schemeClr val="accent2"/>
                </a:solidFill>
              </a:rPr>
              <a:t/>
            </a:r>
            <a:br>
              <a:rPr lang="uk-UA" b="1" dirty="0">
                <a:solidFill>
                  <a:schemeClr val="accent2"/>
                </a:solidFill>
              </a:rPr>
            </a:br>
            <a:r>
              <a:rPr lang="uk-UA" b="1" dirty="0" smtClean="0">
                <a:solidFill>
                  <a:schemeClr val="accent2"/>
                </a:solidFill>
              </a:rPr>
              <a:t>Національна школа </a:t>
            </a:r>
            <a:br>
              <a:rPr lang="uk-UA" b="1" dirty="0" smtClean="0">
                <a:solidFill>
                  <a:schemeClr val="accent2"/>
                </a:solidFill>
              </a:rPr>
            </a:br>
            <a:r>
              <a:rPr lang="uk-UA" b="1" dirty="0" smtClean="0">
                <a:solidFill>
                  <a:schemeClr val="accent2"/>
                </a:solidFill>
              </a:rPr>
              <a:t>суддів України</a:t>
            </a:r>
            <a:r>
              <a:rPr lang="uk-UA" sz="900" b="1" dirty="0">
                <a:solidFill>
                  <a:schemeClr val="accent2"/>
                </a:solidFill>
              </a:rPr>
              <a:t/>
            </a:r>
            <a:br>
              <a:rPr lang="uk-UA" sz="900" b="1" dirty="0">
                <a:solidFill>
                  <a:schemeClr val="accent2"/>
                </a:solidFill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sz="4000" b="1" dirty="0" smtClean="0"/>
              <a:t> </a:t>
            </a:r>
            <a:r>
              <a:rPr lang="uk-UA" sz="4000" b="1" dirty="0" smtClean="0"/>
              <a:t>         </a:t>
            </a:r>
            <a:r>
              <a:rPr lang="uk-UA" sz="4000" b="1" dirty="0" smtClean="0"/>
              <a:t>Призначення </a:t>
            </a:r>
            <a:r>
              <a:rPr lang="uk-UA" sz="4000" b="1" dirty="0"/>
              <a:t>покарання за тяжкі та особливо тяжкі насильницькі </a:t>
            </a:r>
            <a:r>
              <a:rPr lang="uk-UA" sz="4000" b="1" dirty="0" smtClean="0"/>
              <a:t>злочини</a:t>
            </a:r>
          </a:p>
          <a:p>
            <a:pPr marL="0" indent="0" algn="just">
              <a:buNone/>
            </a:pPr>
            <a:r>
              <a:rPr lang="uk-UA" sz="3600" b="1" i="1" dirty="0"/>
              <a:t>Довічне позбавлення </a:t>
            </a:r>
            <a:r>
              <a:rPr lang="uk-UA" sz="3600" b="1" i="1" dirty="0" smtClean="0"/>
              <a:t>волі</a:t>
            </a:r>
            <a:r>
              <a:rPr lang="uk-UA" sz="3600" dirty="0" smtClean="0"/>
              <a:t>:</a:t>
            </a:r>
          </a:p>
          <a:p>
            <a:pPr algn="just"/>
            <a:r>
              <a:rPr lang="uk-UA" sz="3600" dirty="0"/>
              <a:t>не застосовується до осіб, що вчинили злочини у віці до 18 років і до осіб у віці понад 65 років, а також до жінок, що були в стані вагітності під час вчинення злочину або на момент постановлення </a:t>
            </a:r>
            <a:r>
              <a:rPr lang="uk-UA" sz="3600" dirty="0" smtClean="0"/>
              <a:t>вироку;</a:t>
            </a:r>
          </a:p>
          <a:p>
            <a:pPr algn="just"/>
            <a:r>
              <a:rPr lang="uk-UA" sz="3600" dirty="0" smtClean="0"/>
              <a:t>Сукупність злочинів та сукупність вироків – лише принцип поглинання;</a:t>
            </a:r>
          </a:p>
          <a:p>
            <a:pPr algn="just"/>
            <a:r>
              <a:rPr lang="uk-UA" sz="3600" dirty="0" smtClean="0"/>
              <a:t>Правила ч. 2, 3 ст. 68 КК щодо зниження максимальної межи покарання за незакінчений злочин не застосовуються.</a:t>
            </a:r>
          </a:p>
          <a:p>
            <a:pPr marL="0" indent="0" algn="just">
              <a:buNone/>
            </a:pPr>
            <a:r>
              <a:rPr lang="uk-UA" sz="3600" b="1" i="1" dirty="0" smtClean="0"/>
              <a:t>Максимальні строки позбавлення </a:t>
            </a:r>
            <a:r>
              <a:rPr lang="uk-UA" sz="3600" b="1" i="1" dirty="0" smtClean="0"/>
              <a:t>волі</a:t>
            </a:r>
            <a:r>
              <a:rPr lang="uk-UA" sz="3600" b="1" i="1" dirty="0" smtClean="0"/>
              <a:t>:</a:t>
            </a:r>
            <a:endParaRPr lang="uk-UA" sz="3600" dirty="0"/>
          </a:p>
          <a:p>
            <a:pPr algn="just"/>
            <a:r>
              <a:rPr lang="uk-UA" sz="3600" dirty="0" smtClean="0"/>
              <a:t>Сукупність злочинів – 15 років;</a:t>
            </a:r>
          </a:p>
          <a:p>
            <a:pPr algn="just"/>
            <a:r>
              <a:rPr lang="uk-UA" sz="3600" dirty="0" smtClean="0"/>
              <a:t>Сукупність вироків – 25 років;</a:t>
            </a:r>
          </a:p>
          <a:p>
            <a:pPr algn="just"/>
            <a:r>
              <a:rPr lang="uk-UA" sz="3600" dirty="0" smtClean="0"/>
              <a:t>Неповнолітнім – 10 років, за особливо тяжкий злочин, пов'язаний з умисним позбавленням життя, а </a:t>
            </a:r>
            <a:r>
              <a:rPr lang="uk-UA" sz="3600" dirty="0" smtClean="0"/>
              <a:t>за </a:t>
            </a:r>
            <a:r>
              <a:rPr lang="uk-UA" sz="3600" dirty="0" smtClean="0"/>
              <a:t>сукупністю злочинів і вироків – 15 років.</a:t>
            </a:r>
            <a:endParaRPr lang="uk-UA" sz="3600" dirty="0"/>
          </a:p>
          <a:p>
            <a:pPr marL="0" indent="0" algn="ctr">
              <a:buNone/>
            </a:pPr>
            <a:endParaRPr lang="uk-UA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6797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5985960"/>
              </p:ext>
            </p:extLst>
          </p:nvPr>
        </p:nvGraphicFramePr>
        <p:xfrm>
          <a:off x="250825" y="1700213"/>
          <a:ext cx="8435975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6799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uk-UA" b="1">
                <a:solidFill>
                  <a:schemeClr val="accent2"/>
                </a:solidFill>
              </a:rPr>
              <a:t/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 smtClean="0">
                <a:solidFill>
                  <a:schemeClr val="accent2"/>
                </a:solidFill>
              </a:rPr>
              <a:t>Національна </a:t>
            </a:r>
            <a:r>
              <a:rPr lang="uk-UA" b="1">
                <a:solidFill>
                  <a:schemeClr val="accent2"/>
                </a:solidFill>
              </a:rPr>
              <a:t>школа </a:t>
            </a:r>
            <a:br>
              <a:rPr lang="uk-UA" b="1">
                <a:solidFill>
                  <a:schemeClr val="accent2"/>
                </a:solidFill>
              </a:rPr>
            </a:br>
            <a:r>
              <a:rPr lang="uk-UA" b="1">
                <a:solidFill>
                  <a:schemeClr val="accent2"/>
                </a:solidFill>
              </a:rPr>
              <a:t>суддів </a:t>
            </a:r>
            <a:r>
              <a:rPr lang="uk-UA" b="1" smtClean="0">
                <a:solidFill>
                  <a:schemeClr val="accent2"/>
                </a:solidFill>
              </a:rPr>
              <a:t>України</a:t>
            </a:r>
            <a:r>
              <a:rPr lang="uk-UA" sz="900" b="1">
                <a:solidFill>
                  <a:schemeClr val="accent2"/>
                </a:solidFill>
              </a:rPr>
              <a:t/>
            </a:r>
            <a:br>
              <a:rPr lang="uk-UA" sz="900" b="1">
                <a:solidFill>
                  <a:schemeClr val="accent2"/>
                </a:solidFill>
              </a:rPr>
            </a:b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43528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i="1" dirty="0" smtClean="0"/>
              <a:t>Позбавлення волі</a:t>
            </a:r>
          </a:p>
          <a:p>
            <a:r>
              <a:rPr lang="uk-UA" dirty="0" smtClean="0"/>
              <a:t>Характеристика </a:t>
            </a:r>
            <a:r>
              <a:rPr lang="uk-UA" dirty="0"/>
              <a:t>осіб, які є представниками «</a:t>
            </a:r>
            <a:r>
              <a:rPr lang="uk-UA" dirty="0" err="1"/>
              <a:t>білокомірцевої</a:t>
            </a:r>
            <a:r>
              <a:rPr lang="uk-UA" dirty="0"/>
              <a:t>» злочинності, як правило, свідчить про можливість застосування покарань, не пов'язаних з ізоляцією від суспільства.</a:t>
            </a:r>
          </a:p>
          <a:p>
            <a:r>
              <a:rPr lang="uk-UA" dirty="0"/>
              <a:t>Суди більш, ніж у 90% випадках призначають позбавлення волі із застосуванням ст. 75 КК.</a:t>
            </a:r>
          </a:p>
          <a:p>
            <a:r>
              <a:rPr lang="uk-UA" dirty="0"/>
              <a:t>Перелік обмежень, передбачених ст. 76 КК, не є відчутним для осіб, які вчинили ці злочини.</a:t>
            </a:r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940265" cy="12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976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678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 Національна школа  суддів України  Незастосування покарання до окремих категорій жінок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  <vt:lpstr> Національна школа  суддів України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призначення покарання у окремих категоріях справ</dc:title>
  <dc:creator>Гуторова</dc:creator>
  <cp:lastModifiedBy>WiZaRd</cp:lastModifiedBy>
  <cp:revision>29</cp:revision>
  <dcterms:created xsi:type="dcterms:W3CDTF">2015-04-09T08:20:55Z</dcterms:created>
  <dcterms:modified xsi:type="dcterms:W3CDTF">2016-10-17T10:05:19Z</dcterms:modified>
</cp:coreProperties>
</file>